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59" r:id="rId9"/>
    <p:sldId id="260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D502D-1683-4C54-B7A6-D3F530C9B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D1EBD2-BCAB-4D2A-A6F5-A364A51AC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4F0B4-F3E8-4415-BA19-6735117A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8FDD53-6890-4CBD-83BA-B17B5DC7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C677CB-E49B-4BC5-9826-97E11C8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74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B7C58-11FE-4DB5-A392-BE949CD4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B6F4BB-2E16-4FA9-BC26-06C45A80D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E2DF7A-414D-4C88-9BC5-ED65056B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A45606-B1FA-450F-A1B2-B1B5A62F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B8AA56-CDC3-427E-8C8B-1FFA5073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5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196863-6937-4C16-8C71-071D4258E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E4894B-8089-4AE5-9005-27A50BDA5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0ECD11-6F07-4C55-8946-DA99D688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A68E8-95B5-4EA7-B0F0-D0032E46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3C9C6F-5086-4EC4-A8FA-2A3D1EF1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77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B4D92-4A88-41C8-814D-4E4D8B2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DFB141-0196-4396-83FE-CA74BBCC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6514F7-46E1-4DF8-9FCC-0CB6FAFB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692EE4-BF5C-43AF-9C18-F04F722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883BFD-73F1-46B6-BDFA-60E11FEC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25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0A06C-AD1C-486B-B6FF-0D48E784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641C2-9811-4687-986E-88FB0A88C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753F08-B46B-465E-A04D-D00F87D8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5EC662-6B35-42D1-BBAA-B4129732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2EE65-49F0-4445-8FA9-FFC2CFA1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2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3AEE2-642A-4CC0-99F9-D81178A2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10B3E-B28B-4A43-AAD6-580FA8B4C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C43483-75EE-4CAA-AF1F-D941279C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FF03A5-7FA1-460E-883A-0AFFE3B0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89B283-A5D6-49FF-BF86-2A5578EB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F09C08-042E-484B-A37A-C2F910D0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73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0D2C5-0891-4C95-BB91-234C4D40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CFE5A2-56DB-4965-B53B-6605D76F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5689AA-566F-42C9-A82F-23B007A2F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329334-C204-4130-B3E8-148CACAEC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581930-403B-44A3-9800-5F8E8D65A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AB2B2A-85A3-4B0B-BB03-6CEC0979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FCB69C3-5DC0-484D-9EB8-10B20B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F386C58-D2AA-4972-A8AA-C6FA3AB9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7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4F9307-94E0-4B12-AF2C-6C83B6C5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03F540-A5AE-48AE-81FC-ACE4357F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9B0F46-28CC-4B00-A13E-E8310A2B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F9C955-C12B-4E60-822A-87E77C27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2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E4E3E-BE74-4AD1-97A7-8D931686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68D7A3-3D49-4629-847E-4D822D49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9E59E8-CC6F-4A32-9F5A-ACB52B44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98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E47FF-D958-48EE-9EAB-F8058F44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068EE-88D2-45D8-971F-B8CC06734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8C81AA-AB44-4C80-ABCC-3C991104F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F9D016-97B5-413B-8642-B714DBBC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93A210-E848-44E1-BA7F-993FCB97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A30EAC-74B2-4388-A7FC-B8617CA7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69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7CCC2-E695-4C97-BCCC-2E216E03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57901A-C231-4AD0-97EF-77203C9C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79E9EA-2854-44C3-A09B-F851D25F1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00F101-F762-4EC9-A337-62E3BD81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4A63C-9BF1-49ED-ABB2-B7449986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5F8BF-B4E5-4E98-AA0F-5D54CC17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61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77512-CFB6-4CD0-8416-588E4186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7C74B2-1819-4C3B-B047-3C4C9963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268488-2566-4472-AB9F-C83C9F153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FB950-6ECD-46FD-8151-CD0E77D18714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754BCA-C0EA-4D00-90C5-1DE797136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FBEE0-A7EF-486C-934E-028D0D8EF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18C30-534C-445B-9ECA-C17E7001C2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9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94B209-7F39-4D01-9ECE-AA1D1B03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5" y="0"/>
            <a:ext cx="1218785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AB8C7-92C2-4955-AEF2-7B34635ED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4742" y="-18648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Comic Sans MS" panose="030F0702030302020204" pitchFamily="66" charset="0"/>
              </a:rPr>
              <a:t>Центральный процессор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FF6F5-86C7-4EBF-8FEC-70B7F66BCC74}"/>
              </a:ext>
            </a:extLst>
          </p:cNvPr>
          <p:cNvSpPr txBox="1"/>
          <p:nvPr/>
        </p:nvSpPr>
        <p:spPr>
          <a:xfrm>
            <a:off x="7404848" y="2284787"/>
            <a:ext cx="4294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highlight>
                  <a:srgbClr val="000000"/>
                </a:highlight>
                <a:latin typeface="Comic Sans MS" panose="030F0702030302020204" pitchFamily="66" charset="0"/>
              </a:rPr>
              <a:t>От песка до вычислительной мощи</a:t>
            </a:r>
          </a:p>
        </p:txBody>
      </p:sp>
    </p:spTree>
    <p:extLst>
      <p:ext uri="{BB962C8B-B14F-4D97-AF65-F5344CB8AC3E}">
        <p14:creationId xmlns:p14="http://schemas.microsoft.com/office/powerpoint/2010/main" val="9370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545D3-8925-48EA-9217-7E1C7635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ED7831B-2285-4E37-8A66-0F133EEAA2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9" y="191518"/>
            <a:ext cx="2773580" cy="1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8F296-9404-4651-B249-4EB78ABF8E8C}"/>
              </a:ext>
            </a:extLst>
          </p:cNvPr>
          <p:cNvSpPr txBox="1"/>
          <p:nvPr/>
        </p:nvSpPr>
        <p:spPr>
          <a:xfrm>
            <a:off x="3434253" y="251724"/>
            <a:ext cx="3944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omic Sans MS" panose="030F0702030302020204" pitchFamily="66" charset="0"/>
              </a:rPr>
              <a:t>Основана </a:t>
            </a:r>
            <a:br>
              <a:rPr lang="ru-RU" sz="3600" dirty="0">
                <a:latin typeface="Comic Sans MS" panose="030F0702030302020204" pitchFamily="66" charset="0"/>
              </a:rPr>
            </a:br>
            <a:r>
              <a:rPr lang="ru-RU" sz="3600" dirty="0">
                <a:latin typeface="Comic Sans MS" panose="030F0702030302020204" pitchFamily="66" charset="0"/>
              </a:rPr>
              <a:t>18 июля 1968 г.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8734602-FD23-4D60-AB2E-D991F689BC82}"/>
              </a:ext>
            </a:extLst>
          </p:cNvPr>
          <p:cNvSpPr/>
          <p:nvPr/>
        </p:nvSpPr>
        <p:spPr>
          <a:xfrm>
            <a:off x="448339" y="1996423"/>
            <a:ext cx="5728447" cy="44191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1DB9B-130A-4A8A-BFC7-02C33D2CBB36}"/>
              </a:ext>
            </a:extLst>
          </p:cNvPr>
          <p:cNvSpPr txBox="1"/>
          <p:nvPr/>
        </p:nvSpPr>
        <p:spPr>
          <a:xfrm>
            <a:off x="709367" y="2900358"/>
            <a:ext cx="5449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Уход "вероломной восьмерки" из </a:t>
            </a:r>
            <a:r>
              <a:rPr lang="ru-RU" sz="2800" dirty="0" err="1">
                <a:latin typeface="Comic Sans MS" panose="030F0702030302020204" pitchFamily="66" charset="0"/>
              </a:rPr>
              <a:t>Shockley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ru-RU" sz="2800" dirty="0" err="1">
                <a:latin typeface="Comic Sans MS" panose="030F0702030302020204" pitchFamily="66" charset="0"/>
              </a:rPr>
              <a:t>Semiconductor</a:t>
            </a:r>
            <a:r>
              <a:rPr lang="ru-RU" sz="2800" dirty="0">
                <a:latin typeface="Comic Sans MS" panose="030F0702030302020204" pitchFamily="66" charset="0"/>
              </a:rPr>
              <a:t> и создание </a:t>
            </a:r>
            <a:r>
              <a:rPr lang="ru-RU" sz="2800" dirty="0" err="1">
                <a:latin typeface="Comic Sans MS" panose="030F0702030302020204" pitchFamily="66" charset="0"/>
              </a:rPr>
              <a:t>Fairchild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ru-RU" sz="2800" dirty="0" err="1">
                <a:latin typeface="Comic Sans MS" panose="030F0702030302020204" pitchFamily="66" charset="0"/>
              </a:rPr>
              <a:t>Semiconductor</a:t>
            </a:r>
            <a:r>
              <a:rPr lang="ru-RU" sz="2800" dirty="0">
                <a:latin typeface="Comic Sans MS" panose="030F0702030302020204" pitchFamily="66" charset="0"/>
              </a:rPr>
              <a:t>. Нойс и Мур ушли из </a:t>
            </a:r>
            <a:r>
              <a:rPr lang="ru-RU" sz="2800" dirty="0" err="1">
                <a:latin typeface="Comic Sans MS" panose="030F0702030302020204" pitchFamily="66" charset="0"/>
              </a:rPr>
              <a:t>Fairchild</a:t>
            </a:r>
            <a:r>
              <a:rPr lang="ru-RU" sz="2800" dirty="0">
                <a:latin typeface="Comic Sans MS" panose="030F0702030302020204" pitchFamily="66" charset="0"/>
              </a:rPr>
              <a:t> из-за ограничений со стороны нового руководства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F1A1A-E986-4F78-BA88-7FED95FA3310}"/>
              </a:ext>
            </a:extLst>
          </p:cNvPr>
          <p:cNvSpPr txBox="1"/>
          <p:nvPr/>
        </p:nvSpPr>
        <p:spPr>
          <a:xfrm>
            <a:off x="1209926" y="1996423"/>
            <a:ext cx="4448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Предыстория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>
              <a:latin typeface="Comic Sans MS" panose="030F0702030302020204" pitchFamily="66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A2AEEEF-703C-43E0-BF72-0BC1C2FC7D18}"/>
              </a:ext>
            </a:extLst>
          </p:cNvPr>
          <p:cNvSpPr/>
          <p:nvPr/>
        </p:nvSpPr>
        <p:spPr>
          <a:xfrm>
            <a:off x="8474114" y="0"/>
            <a:ext cx="3711388" cy="24652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07AB76-B019-4DF0-BECD-03206201675C}"/>
              </a:ext>
            </a:extLst>
          </p:cNvPr>
          <p:cNvSpPr/>
          <p:nvPr/>
        </p:nvSpPr>
        <p:spPr>
          <a:xfrm>
            <a:off x="9099755" y="851888"/>
            <a:ext cx="35311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Роберт Нойс, Гордон Мур, Эндрю </a:t>
            </a:r>
            <a:r>
              <a:rPr lang="ru-RU" sz="2800" dirty="0" err="1">
                <a:latin typeface="Comic Sans MS" panose="030F0702030302020204" pitchFamily="66" charset="0"/>
              </a:rPr>
              <a:t>Гроув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7A4C0B-8DDA-4B2F-AF61-0E6785B281EB}"/>
              </a:ext>
            </a:extLst>
          </p:cNvPr>
          <p:cNvSpPr txBox="1"/>
          <p:nvPr/>
        </p:nvSpPr>
        <p:spPr>
          <a:xfrm>
            <a:off x="8593596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Создатели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66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39D878-1E07-4117-8F0B-518B6B10E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52DEEC2E-9EA4-4B12-8877-36CB59892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2" b="25742"/>
          <a:stretch/>
        </p:blipFill>
        <p:spPr bwMode="auto">
          <a:xfrm>
            <a:off x="380909" y="179294"/>
            <a:ext cx="2971891" cy="152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982C40-EB0F-4F57-8DC9-90B12441AC87}"/>
              </a:ext>
            </a:extLst>
          </p:cNvPr>
          <p:cNvSpPr/>
          <p:nvPr/>
        </p:nvSpPr>
        <p:spPr>
          <a:xfrm>
            <a:off x="3790294" y="353676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Comic Sans MS" panose="030F0702030302020204" pitchFamily="66" charset="0"/>
              </a:rPr>
              <a:t>Основана</a:t>
            </a:r>
            <a:br>
              <a:rPr lang="ru-RU" sz="3600" dirty="0">
                <a:latin typeface="Comic Sans MS" panose="030F0702030302020204" pitchFamily="66" charset="0"/>
              </a:rPr>
            </a:br>
            <a:r>
              <a:rPr lang="ru-RU" sz="3600" dirty="0">
                <a:latin typeface="Comic Sans MS" panose="030F0702030302020204" pitchFamily="66" charset="0"/>
              </a:rPr>
              <a:t>1 мая 1969 г.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C3C286-31C2-414C-BFB4-5A2657EDB71A}"/>
              </a:ext>
            </a:extLst>
          </p:cNvPr>
          <p:cNvSpPr/>
          <p:nvPr/>
        </p:nvSpPr>
        <p:spPr>
          <a:xfrm>
            <a:off x="8474114" y="0"/>
            <a:ext cx="3711388" cy="39086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50BE49B-57B6-4A5B-B038-CFDBD290403C}"/>
              </a:ext>
            </a:extLst>
          </p:cNvPr>
          <p:cNvSpPr/>
          <p:nvPr/>
        </p:nvSpPr>
        <p:spPr>
          <a:xfrm>
            <a:off x="448339" y="1996423"/>
            <a:ext cx="5728447" cy="44191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2212A13-CE74-4EE8-AC62-A3555C9746D3}"/>
              </a:ext>
            </a:extLst>
          </p:cNvPr>
          <p:cNvSpPr/>
          <p:nvPr/>
        </p:nvSpPr>
        <p:spPr>
          <a:xfrm>
            <a:off x="1088235" y="2039396"/>
            <a:ext cx="4448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Предыстория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>
              <a:latin typeface="Comic Sans MS" panose="030F0702030302020204" pitchFamily="66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1F1C3C3-2318-436C-A6AE-9B95273AAF62}"/>
              </a:ext>
            </a:extLst>
          </p:cNvPr>
          <p:cNvSpPr/>
          <p:nvPr/>
        </p:nvSpPr>
        <p:spPr>
          <a:xfrm>
            <a:off x="533516" y="3082851"/>
            <a:ext cx="5562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Массовые увольнения в </a:t>
            </a:r>
            <a:r>
              <a:rPr lang="ru-RU" sz="3200" dirty="0" err="1">
                <a:latin typeface="Comic Sans MS" panose="030F0702030302020204" pitchFamily="66" charset="0"/>
              </a:rPr>
              <a:t>Fairchild</a:t>
            </a:r>
            <a:r>
              <a:rPr lang="ru-RU" sz="3200" dirty="0">
                <a:latin typeface="Comic Sans MS" panose="030F0702030302020204" pitchFamily="66" charset="0"/>
              </a:rPr>
              <a:t> после ухода Нойса и Мура. Сандерс был уволен новым руководством и решил основать свою компанию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5FEB6FA-77F8-4139-B675-FA0C2305D997}"/>
              </a:ext>
            </a:extLst>
          </p:cNvPr>
          <p:cNvSpPr/>
          <p:nvPr/>
        </p:nvSpPr>
        <p:spPr>
          <a:xfrm>
            <a:off x="8697755" y="-1"/>
            <a:ext cx="3487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Создатели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>
              <a:latin typeface="Comic Sans MS" panose="030F0702030302020204" pitchFamily="66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CE9F800-020C-4AD2-AF50-07D04FF19D76}"/>
              </a:ext>
            </a:extLst>
          </p:cNvPr>
          <p:cNvSpPr/>
          <p:nvPr/>
        </p:nvSpPr>
        <p:spPr>
          <a:xfrm>
            <a:off x="8481038" y="923254"/>
            <a:ext cx="38686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Джерри Сандерс и семь его коллег из </a:t>
            </a:r>
            <a:r>
              <a:rPr lang="ru-RU" sz="3200" dirty="0" err="1">
                <a:latin typeface="Comic Sans MS" panose="030F0702030302020204" pitchFamily="66" charset="0"/>
              </a:rPr>
              <a:t>Fairchild</a:t>
            </a:r>
            <a:r>
              <a:rPr lang="ru-RU" sz="3200" dirty="0">
                <a:latin typeface="Comic Sans MS" panose="030F0702030302020204" pitchFamily="66" charset="0"/>
              </a:rPr>
              <a:t> </a:t>
            </a:r>
            <a:r>
              <a:rPr lang="ru-RU" sz="3200" dirty="0" err="1">
                <a:latin typeface="Comic Sans MS" panose="030F0702030302020204" pitchFamily="66" charset="0"/>
              </a:rPr>
              <a:t>Semiconductor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5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09A49-CB30-4BFF-9A83-E4349333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56435046-AC00-4B02-BF32-9C4E51713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 t="12527" r="13039" b="10088"/>
          <a:stretch/>
        </p:blipFill>
        <p:spPr bwMode="auto">
          <a:xfrm>
            <a:off x="8041341" y="188258"/>
            <a:ext cx="3923796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98041-9D87-4B4A-814F-202A08D8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14113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Процессоры </a:t>
            </a:r>
            <a:r>
              <a:rPr lang="en-US" sz="4800" dirty="0">
                <a:latin typeface="Comic Sans MS" panose="030F0702030302020204" pitchFamily="66" charset="0"/>
              </a:rPr>
              <a:t>Baikal:</a:t>
            </a:r>
            <a:endParaRPr lang="ru-RU" sz="4800" dirty="0">
              <a:latin typeface="Comic Sans MS" panose="030F0702030302020204" pitchFamily="66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6EE1C60-F37B-4529-87F5-BC57648EF21D}"/>
              </a:ext>
            </a:extLst>
          </p:cNvPr>
          <p:cNvSpPr/>
          <p:nvPr/>
        </p:nvSpPr>
        <p:spPr>
          <a:xfrm>
            <a:off x="358588" y="1344706"/>
            <a:ext cx="7064189" cy="45271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DA77A-10B8-4D3E-BD06-D9F8F895365D}"/>
              </a:ext>
            </a:extLst>
          </p:cNvPr>
          <p:cNvSpPr txBox="1"/>
          <p:nvPr/>
        </p:nvSpPr>
        <p:spPr>
          <a:xfrm>
            <a:off x="488576" y="1344706"/>
            <a:ext cx="70641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Компания «Байкал Электроникс», созданная в 2012 году как дочернее предприятие «Т-Платформ», изначально сосредоточилась на использовании лицензионных и более массовых архитектур. Впоследствии компания перешла на архитектуру ARM, выпустив в 2019-2021 годах процессоры </a:t>
            </a:r>
            <a:r>
              <a:rPr lang="ru-RU" sz="2800" b="1" dirty="0" err="1">
                <a:latin typeface="Comic Sans MS" panose="030F0702030302020204" pitchFamily="66" charset="0"/>
              </a:rPr>
              <a:t>Baikal</a:t>
            </a:r>
            <a:r>
              <a:rPr lang="ru-RU" sz="2800" b="1" dirty="0">
                <a:latin typeface="Comic Sans MS" panose="030F0702030302020204" pitchFamily="66" charset="0"/>
              </a:rPr>
              <a:t>-M</a:t>
            </a:r>
            <a:r>
              <a:rPr lang="ru-RU" sz="2800" dirty="0">
                <a:latin typeface="Comic Sans MS" panose="030F0702030302020204" pitchFamily="66" charset="0"/>
              </a:rPr>
              <a:t> для настольных компьютеров и </a:t>
            </a:r>
            <a:r>
              <a:rPr lang="ru-RU" sz="2800" b="1" dirty="0" err="1">
                <a:latin typeface="Comic Sans MS" panose="030F0702030302020204" pitchFamily="66" charset="0"/>
              </a:rPr>
              <a:t>Baikal</a:t>
            </a:r>
            <a:r>
              <a:rPr lang="ru-RU" sz="2800" b="1" dirty="0">
                <a:latin typeface="Comic Sans MS" panose="030F0702030302020204" pitchFamily="66" charset="0"/>
              </a:rPr>
              <a:t>-S</a:t>
            </a:r>
            <a:r>
              <a:rPr lang="ru-RU" sz="2800" dirty="0">
                <a:latin typeface="Comic Sans MS" panose="030F0702030302020204" pitchFamily="66" charset="0"/>
              </a:rPr>
              <a:t> для </a:t>
            </a:r>
            <a:r>
              <a:rPr lang="ru-RU" sz="2800" dirty="0" err="1">
                <a:latin typeface="Comic Sans MS" panose="030F0702030302020204" pitchFamily="66" charset="0"/>
              </a:rPr>
              <a:t>серверо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706F098C-606B-4902-ADD1-78766207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41" y="2178423"/>
            <a:ext cx="3923796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8B7400-9B78-4739-9AE0-1A8E15B3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F1358F4-DFA2-463B-B5BA-920C93928577}"/>
              </a:ext>
            </a:extLst>
          </p:cNvPr>
          <p:cNvSpPr/>
          <p:nvPr/>
        </p:nvSpPr>
        <p:spPr>
          <a:xfrm>
            <a:off x="412376" y="1490802"/>
            <a:ext cx="7297271" cy="45271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8C9988C-F404-4109-830F-58077EE31941}"/>
              </a:ext>
            </a:extLst>
          </p:cNvPr>
          <p:cNvSpPr/>
          <p:nvPr/>
        </p:nvSpPr>
        <p:spPr>
          <a:xfrm>
            <a:off x="502023" y="1553788"/>
            <a:ext cx="74048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Comic Sans MS" panose="030F0702030302020204" pitchFamily="66" charset="0"/>
              </a:rPr>
              <a:t>Разработка которых началась в 1970-х годах под руководством Всеволода Бурцева. Современная архитектура «Эльбрус» была создана в </a:t>
            </a:r>
            <a:r>
              <a:rPr lang="ru-RU" sz="2800" dirty="0" err="1">
                <a:latin typeface="Comic Sans MS" panose="030F0702030302020204" pitchFamily="66" charset="0"/>
              </a:rPr>
              <a:t>ИТМиВТ</a:t>
            </a:r>
            <a:r>
              <a:rPr lang="ru-RU" sz="2800" dirty="0">
                <a:latin typeface="Comic Sans MS" panose="030F0702030302020204" pitchFamily="66" charset="0"/>
              </a:rPr>
              <a:t> им. С.А. Лебедева под руководством Бориса Бабаяна. Ключевой особенностью архитектуры является </a:t>
            </a:r>
            <a:r>
              <a:rPr lang="ru-RU" sz="2800" b="1" dirty="0">
                <a:latin typeface="Comic Sans MS" panose="030F0702030302020204" pitchFamily="66" charset="0"/>
              </a:rPr>
              <a:t>отсутствие микрокода, </a:t>
            </a:r>
            <a:r>
              <a:rPr lang="ru-RU" sz="2800" dirty="0">
                <a:latin typeface="Comic Sans MS" panose="030F0702030302020204" pitchFamily="66" charset="0"/>
              </a:rPr>
              <a:t>а для совместимости с ПО под x86 используется </a:t>
            </a:r>
            <a:r>
              <a:rPr lang="ru-RU" sz="2800" b="1" dirty="0">
                <a:latin typeface="Comic Sans MS" panose="030F0702030302020204" pitchFamily="66" charset="0"/>
              </a:rPr>
              <a:t>бинарная трансляция</a:t>
            </a:r>
            <a:r>
              <a:rPr lang="ru-RU" sz="2800" dirty="0">
                <a:latin typeface="Comic Sans MS" panose="030F0702030302020204" pitchFamily="66" charset="0"/>
              </a:rPr>
              <a:t> на уровне аппаратуры.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6F2060-FD7E-4F3F-92BC-F3BA14955980}"/>
              </a:ext>
            </a:extLst>
          </p:cNvPr>
          <p:cNvSpPr/>
          <p:nvPr/>
        </p:nvSpPr>
        <p:spPr>
          <a:xfrm>
            <a:off x="685638" y="361396"/>
            <a:ext cx="6726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Процессоры Эльбрус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05B9186B-92E9-43FC-8B83-09A76EBF7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r="6347"/>
          <a:stretch/>
        </p:blipFill>
        <p:spPr bwMode="auto">
          <a:xfrm>
            <a:off x="8478373" y="0"/>
            <a:ext cx="371362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46F2A39E-3F27-478E-99CD-85E9BA4D9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5" t="37500" r="28017" b="10457"/>
          <a:stretch/>
        </p:blipFill>
        <p:spPr bwMode="auto">
          <a:xfrm>
            <a:off x="8478373" y="2571750"/>
            <a:ext cx="3713627" cy="300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4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669C8A-F6FF-4993-8E9E-E1A45F4C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E85EC-E380-4AEF-BF56-2230D445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194" y="0"/>
            <a:ext cx="5813612" cy="1325563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Comic Sans MS" panose="030F0702030302020204" pitchFamily="66" charset="0"/>
              </a:rPr>
              <a:t>Где применяются</a:t>
            </a:r>
            <a:r>
              <a:rPr lang="en-US" sz="4800" dirty="0">
                <a:latin typeface="Comic Sans MS" panose="030F0702030302020204" pitchFamily="66" charset="0"/>
              </a:rPr>
              <a:t>:</a:t>
            </a:r>
            <a:endParaRPr lang="ru-RU" sz="4800" dirty="0">
              <a:latin typeface="Comic Sans MS" panose="030F0702030302020204" pitchFamily="66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CD220A-DD5D-4143-9B1E-E1F0BCD528F9}"/>
              </a:ext>
            </a:extLst>
          </p:cNvPr>
          <p:cNvSpPr/>
          <p:nvPr/>
        </p:nvSpPr>
        <p:spPr>
          <a:xfrm>
            <a:off x="129984" y="1566651"/>
            <a:ext cx="64469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Comic Sans MS" panose="030F0702030302020204" pitchFamily="66" charset="0"/>
              </a:rPr>
              <a:t>Государственный сектор и критическая инфраструктура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815FDF7-4139-44A3-B024-ABCBCEC2768C}"/>
              </a:ext>
            </a:extLst>
          </p:cNvPr>
          <p:cNvSpPr/>
          <p:nvPr/>
        </p:nvSpPr>
        <p:spPr>
          <a:xfrm>
            <a:off x="6248403" y="1566651"/>
            <a:ext cx="5813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Comic Sans MS" panose="030F0702030302020204" pitchFamily="66" charset="0"/>
              </a:rPr>
              <a:t>Промышленность и телекоммуникации: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47E894D-C23E-4974-B5DA-F4883B0676DB}"/>
              </a:ext>
            </a:extLst>
          </p:cNvPr>
          <p:cNvCxnSpPr/>
          <p:nvPr/>
        </p:nvCxnSpPr>
        <p:spPr>
          <a:xfrm flipH="1">
            <a:off x="3818965" y="907498"/>
            <a:ext cx="860611" cy="659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7B4E2F7-B896-4323-9306-F7F3C65B5572}"/>
              </a:ext>
            </a:extLst>
          </p:cNvPr>
          <p:cNvCxnSpPr/>
          <p:nvPr/>
        </p:nvCxnSpPr>
        <p:spPr>
          <a:xfrm>
            <a:off x="7772400" y="986118"/>
            <a:ext cx="788894" cy="580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6DF6EE7F-46E5-4C4A-B35A-316CC9B4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18" y="2884957"/>
            <a:ext cx="5199530" cy="297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A65780DF-718C-4017-95C2-B5FD0A932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66" y="2911512"/>
            <a:ext cx="5294153" cy="29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9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3B5BF8-A895-4B82-BA7B-007E7A75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1"/>
            <a:ext cx="12192000" cy="69189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62AA0A-8C06-4F29-B611-C6D21833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436"/>
            <a:ext cx="5664500" cy="32069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7ADB5-F465-40C2-A2C9-3491B78E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64" y="-67903"/>
            <a:ext cx="6459072" cy="1325563"/>
          </a:xfrm>
        </p:spPr>
        <p:txBody>
          <a:bodyPr/>
          <a:lstStyle/>
          <a:p>
            <a:pPr algn="ctr"/>
            <a:r>
              <a:rPr lang="ru-RU" b="1" dirty="0">
                <a:latin typeface="Comic Sans MS" panose="030F0702030302020204" pitchFamily="66" charset="0"/>
              </a:rPr>
              <a:t>Сегодня мы обсудим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21859-0C44-41D6-84F1-DD548CB83808}"/>
              </a:ext>
            </a:extLst>
          </p:cNvPr>
          <p:cNvSpPr txBox="1"/>
          <p:nvPr/>
        </p:nvSpPr>
        <p:spPr>
          <a:xfrm>
            <a:off x="5840506" y="1670766"/>
            <a:ext cx="7579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omic Sans MS" panose="030F0702030302020204" pitchFamily="66" charset="0"/>
              </a:rPr>
              <a:t>1. Что такое </a:t>
            </a:r>
            <a:r>
              <a:rPr lang="en-US" sz="3600" dirty="0">
                <a:latin typeface="Comic Sans MS" panose="030F0702030302020204" pitchFamily="66" charset="0"/>
              </a:rPr>
              <a:t>CPU </a:t>
            </a:r>
            <a:r>
              <a:rPr lang="ru-RU" sz="3600" dirty="0">
                <a:latin typeface="Comic Sans MS" panose="030F0702030302020204" pitchFamily="66" charset="0"/>
              </a:rPr>
              <a:t>и зачем он нужен</a:t>
            </a:r>
            <a:br>
              <a:rPr lang="ru-RU" sz="3600" dirty="0">
                <a:latin typeface="Comic Sans MS" panose="030F0702030302020204" pitchFamily="66" charset="0"/>
              </a:rPr>
            </a:br>
            <a:r>
              <a:rPr lang="ru-RU" sz="3600" dirty="0">
                <a:latin typeface="Comic Sans MS" panose="030F0702030302020204" pitchFamily="66" charset="0"/>
              </a:rPr>
              <a:t>2. Как его создают </a:t>
            </a:r>
            <a:br>
              <a:rPr lang="ru-RU" sz="3600" dirty="0">
                <a:latin typeface="Comic Sans MS" panose="030F0702030302020204" pitchFamily="66" charset="0"/>
              </a:rPr>
            </a:br>
            <a:r>
              <a:rPr lang="ru-RU" sz="3600" dirty="0">
                <a:latin typeface="Comic Sans MS" panose="030F0702030302020204" pitchFamily="66" charset="0"/>
              </a:rPr>
              <a:t>3. Как он работает</a:t>
            </a:r>
            <a:br>
              <a:rPr lang="ru-RU" sz="3600" dirty="0">
                <a:latin typeface="Comic Sans MS" panose="030F0702030302020204" pitchFamily="66" charset="0"/>
              </a:rPr>
            </a:br>
            <a:r>
              <a:rPr lang="ru-RU" sz="3600" dirty="0">
                <a:latin typeface="Comic Sans MS" panose="030F0702030302020204" pitchFamily="66" charset="0"/>
              </a:rPr>
              <a:t>4. Что ждет его в будущем</a:t>
            </a:r>
          </a:p>
        </p:txBody>
      </p:sp>
    </p:spTree>
    <p:extLst>
      <p:ext uri="{BB962C8B-B14F-4D97-AF65-F5344CB8AC3E}">
        <p14:creationId xmlns:p14="http://schemas.microsoft.com/office/powerpoint/2010/main" val="116245380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85D32C-F489-4811-96C5-1A818044D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15CE9B-B0C0-4ED1-8E26-13D2A46D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7143"/>
          <a:stretch/>
        </p:blipFill>
        <p:spPr>
          <a:xfrm>
            <a:off x="0" y="-1"/>
            <a:ext cx="606014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F5487C-DC06-472A-920F-07C9C75707FA}"/>
              </a:ext>
            </a:extLst>
          </p:cNvPr>
          <p:cNvSpPr txBox="1"/>
          <p:nvPr/>
        </p:nvSpPr>
        <p:spPr>
          <a:xfrm>
            <a:off x="8603685" y="1192159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Comic Sans MS" panose="030F0702030302020204" pitchFamily="66" charset="0"/>
              </a:rPr>
              <a:t>Мозг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B61079-0295-4F93-8721-3C2FF188AB3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18329" y="1515325"/>
            <a:ext cx="5385356" cy="120098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A5AC03-711E-4249-BC8A-D065D9CB3040}"/>
              </a:ext>
            </a:extLst>
          </p:cNvPr>
          <p:cNvSpPr txBox="1"/>
          <p:nvPr/>
        </p:nvSpPr>
        <p:spPr>
          <a:xfrm>
            <a:off x="6480179" y="1697920"/>
            <a:ext cx="519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mic Sans MS" panose="030F0702030302020204" pitchFamily="66" charset="0"/>
              </a:rPr>
              <a:t>CPU</a:t>
            </a:r>
            <a:r>
              <a:rPr lang="en-US" sz="3200" dirty="0">
                <a:latin typeface="Comic Sans MS" panose="030F0702030302020204" pitchFamily="66" charset="0"/>
              </a:rPr>
              <a:t> – central process unit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220F8-5D25-46E0-905B-11B5A0E33B26}"/>
              </a:ext>
            </a:extLst>
          </p:cNvPr>
          <p:cNvSpPr txBox="1"/>
          <p:nvPr/>
        </p:nvSpPr>
        <p:spPr>
          <a:xfrm>
            <a:off x="7168703" y="321095"/>
            <a:ext cx="4514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Comic Sans MS" panose="030F0702030302020204" pitchFamily="66" charset="0"/>
              </a:rPr>
              <a:t>Что такое </a:t>
            </a:r>
            <a:r>
              <a:rPr lang="en-US" sz="4400" b="1" dirty="0">
                <a:latin typeface="Comic Sans MS" panose="030F0702030302020204" pitchFamily="66" charset="0"/>
              </a:rPr>
              <a:t>CPU?</a:t>
            </a:r>
            <a:endParaRPr lang="ru-RU" sz="4400" b="1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2C5CCE-E61E-4152-8546-090BB9BCA14C}"/>
              </a:ext>
            </a:extLst>
          </p:cNvPr>
          <p:cNvSpPr txBox="1"/>
          <p:nvPr/>
        </p:nvSpPr>
        <p:spPr>
          <a:xfrm>
            <a:off x="8279152" y="2465290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Comic Sans MS" panose="030F0702030302020204" pitchFamily="66" charset="0"/>
              </a:rPr>
              <a:t>Память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E377317A-81C0-40B1-A1E1-6740874CC291}"/>
              </a:ext>
            </a:extLst>
          </p:cNvPr>
          <p:cNvCxnSpPr>
            <a:stCxn id="21" idx="1"/>
          </p:cNvCxnSpPr>
          <p:nvPr/>
        </p:nvCxnSpPr>
        <p:spPr>
          <a:xfrm flipH="1">
            <a:off x="5082988" y="2788456"/>
            <a:ext cx="3196164" cy="3526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45ABCDA-B9DE-4005-A2A1-83F3A155BCE3}"/>
              </a:ext>
            </a:extLst>
          </p:cNvPr>
          <p:cNvCxnSpPr/>
          <p:nvPr/>
        </p:nvCxnSpPr>
        <p:spPr>
          <a:xfrm flipH="1" flipV="1">
            <a:off x="1219200" y="2605861"/>
            <a:ext cx="6976968" cy="182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17FD9E-F84E-47F4-8D84-2A73277AA7C1}"/>
              </a:ext>
            </a:extLst>
          </p:cNvPr>
          <p:cNvSpPr txBox="1"/>
          <p:nvPr/>
        </p:nvSpPr>
        <p:spPr>
          <a:xfrm>
            <a:off x="6151967" y="3166086"/>
            <a:ext cx="6114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mic Sans MS" panose="030F0702030302020204" pitchFamily="66" charset="0"/>
              </a:rPr>
              <a:t>RAM</a:t>
            </a:r>
            <a:r>
              <a:rPr lang="en-US" sz="3200" dirty="0">
                <a:latin typeface="Comic Sans MS" panose="030F0702030302020204" pitchFamily="66" charset="0"/>
              </a:rPr>
              <a:t> - Random Access Memory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AE15B2-D344-4BD5-B6E5-E91D2ED4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824CE-6CFC-407F-8D38-BE2BF562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616" y="20155"/>
            <a:ext cx="6232713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Функции процессора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AD8C5-E573-4A13-837E-5F3C4891A70E}"/>
              </a:ext>
            </a:extLst>
          </p:cNvPr>
          <p:cNvSpPr txBox="1"/>
          <p:nvPr/>
        </p:nvSpPr>
        <p:spPr>
          <a:xfrm>
            <a:off x="523235" y="2097725"/>
            <a:ext cx="2728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Выполнение команд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282E5-B7F8-4EA8-B786-5342F7425183}"/>
              </a:ext>
            </a:extLst>
          </p:cNvPr>
          <p:cNvSpPr txBox="1"/>
          <p:nvPr/>
        </p:nvSpPr>
        <p:spPr>
          <a:xfrm>
            <a:off x="3467829" y="2088744"/>
            <a:ext cx="2628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Управление памятью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B7EA5-E5CF-4BA0-BEC8-FEB39E40907A}"/>
              </a:ext>
            </a:extLst>
          </p:cNvPr>
          <p:cNvSpPr txBox="1"/>
          <p:nvPr/>
        </p:nvSpPr>
        <p:spPr>
          <a:xfrm>
            <a:off x="6311882" y="2120121"/>
            <a:ext cx="2212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Обработка данных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92667-0223-48AA-9F09-B27C416A7D05}"/>
              </a:ext>
            </a:extLst>
          </p:cNvPr>
          <p:cNvSpPr txBox="1"/>
          <p:nvPr/>
        </p:nvSpPr>
        <p:spPr>
          <a:xfrm>
            <a:off x="8924568" y="2120121"/>
            <a:ext cx="317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Кеширование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26D1B6-AF74-488B-B255-3E389BEE9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" r="6489" b="14179"/>
          <a:stretch/>
        </p:blipFill>
        <p:spPr>
          <a:xfrm>
            <a:off x="3254392" y="3420582"/>
            <a:ext cx="2628170" cy="14227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F48167-CC6B-4E23-B3D4-B0E59DEE8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0582"/>
            <a:ext cx="2743200" cy="14227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8084DDE-4CD2-4374-9E8B-98E99B05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38" y="3429000"/>
            <a:ext cx="2837443" cy="141436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8BAF73A-D033-4C58-8006-EE746256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19" y="3420582"/>
            <a:ext cx="2628170" cy="14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13175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10956-6C83-4F8E-8725-A12DF294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9CC2E-21B3-4C91-98A0-EF635521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40" y="152399"/>
            <a:ext cx="514126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От песка к чипу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49EB94-7A60-4D67-B1F0-50CBA38E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05199"/>
            <a:ext cx="5029200" cy="3352800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1E6823C5-0412-449B-8E79-8F859518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1531"/>
            <a:ext cx="5277971" cy="346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DF71C-DE82-4880-8479-15839661BCD1}"/>
              </a:ext>
            </a:extLst>
          </p:cNvPr>
          <p:cNvSpPr txBox="1"/>
          <p:nvPr/>
        </p:nvSpPr>
        <p:spPr>
          <a:xfrm>
            <a:off x="685353" y="1735484"/>
            <a:ext cx="57920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Производство процессора (чипа) включает несколько этапов, использование специального оборудования, соблюдение условий и контроль 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6879143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5F2D76-983B-4958-A386-547643E64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9BF27-BFF9-431B-BC04-5AD8D2DA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76" y="-1"/>
            <a:ext cx="10804712" cy="1165411"/>
          </a:xfrm>
        </p:spPr>
        <p:txBody>
          <a:bodyPr>
            <a:normAutofit/>
          </a:bodyPr>
          <a:lstStyle/>
          <a:p>
            <a:r>
              <a:rPr lang="ru-RU" b="1" dirty="0">
                <a:latin typeface="Comic Sans MS" panose="030F0702030302020204" pitchFamily="66" charset="0"/>
              </a:rPr>
              <a:t>Внутреннее устройство процессора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824082-2C76-4717-84BB-6AE395EBD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29" y="1165410"/>
            <a:ext cx="9260541" cy="54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779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EF963-DC57-49EB-BA29-50A541D3D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F3CCF-7776-4400-A5A4-DE02DCF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064" y="0"/>
            <a:ext cx="5125572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Частота и ядра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695EA7-46B8-4EE4-BDC7-ABCA70CD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17" y="3094638"/>
            <a:ext cx="4559957" cy="2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33403B-6DAA-4229-813A-69ED3A423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6" y="3094638"/>
            <a:ext cx="4316506" cy="276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84A5A-6867-4558-94FA-52F1DC757BD8}"/>
              </a:ext>
            </a:extLst>
          </p:cNvPr>
          <p:cNvSpPr txBox="1"/>
          <p:nvPr/>
        </p:nvSpPr>
        <p:spPr>
          <a:xfrm>
            <a:off x="771714" y="1755629"/>
            <a:ext cx="3898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omic Sans MS" panose="030F0702030302020204" pitchFamily="66" charset="0"/>
              </a:rPr>
              <a:t>Ядра – количество задач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3DBBD-840E-4670-BF88-226D3D6A8008}"/>
              </a:ext>
            </a:extLst>
          </p:cNvPr>
          <p:cNvSpPr txBox="1"/>
          <p:nvPr/>
        </p:nvSpPr>
        <p:spPr>
          <a:xfrm>
            <a:off x="6956612" y="1755629"/>
            <a:ext cx="4966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Comic Sans MS" panose="030F0702030302020204" pitchFamily="66" charset="0"/>
              </a:rPr>
              <a:t>Частота – скорость их выполнения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110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92C32F-4775-44CF-B7BC-78780E4B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01EA7-5837-4FEF-A9C1-BE783931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63" y="266185"/>
            <a:ext cx="4826408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Эволюция процессоров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9301CD-41D4-4D02-B1AE-CDB01EED6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33824"/>
            <a:ext cx="12191999" cy="2924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CF6E62-581D-4D27-8C7C-69780CD16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64" y="0"/>
            <a:ext cx="7222836" cy="39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3154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2FE371-1002-4A29-9C30-CDC6F3EB9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1C2FC-78C1-4472-86FE-8114700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69" y="0"/>
            <a:ext cx="10515600" cy="1325563"/>
          </a:xfrm>
        </p:spPr>
        <p:txBody>
          <a:bodyPr/>
          <a:lstStyle/>
          <a:p>
            <a:r>
              <a:rPr lang="ru-RU" b="1" dirty="0">
                <a:latin typeface="Comic Sans MS" panose="030F0702030302020204" pitchFamily="66" charset="0"/>
              </a:rPr>
              <a:t>Типы процессоров</a:t>
            </a:r>
            <a:r>
              <a:rPr lang="en-US" b="1" dirty="0">
                <a:latin typeface="Comic Sans MS" panose="030F0702030302020204" pitchFamily="66" charset="0"/>
              </a:rPr>
              <a:t>:</a:t>
            </a:r>
            <a:endParaRPr lang="ru-RU" b="1" dirty="0">
              <a:latin typeface="Comic Sans MS" panose="030F0702030302020204" pitchFamily="66" charset="0"/>
            </a:endParaRPr>
          </a:p>
        </p:txBody>
      </p:sp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5B4F0117-41CA-4D8E-B432-3DB6F9E1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7317"/>
            <a:ext cx="3921911" cy="30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icture background">
            <a:extLst>
              <a:ext uri="{FF2B5EF4-FFF2-40B4-BE49-F238E27FC236}">
                <a16:creationId xmlns:a16="http://schemas.microsoft.com/office/drawing/2014/main" id="{31ABDD33-B69A-4DB2-AD1A-38253092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03" y="2967317"/>
            <a:ext cx="4276759" cy="30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Picture background">
            <a:extLst>
              <a:ext uri="{FF2B5EF4-FFF2-40B4-BE49-F238E27FC236}">
                <a16:creationId xmlns:a16="http://schemas.microsoft.com/office/drawing/2014/main" id="{3E6E2E2F-B5B4-4368-BBB7-181516E13C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11" y="2956109"/>
            <a:ext cx="4007223" cy="30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A93FE-A7C7-4F23-BA3E-477E6EB10489}"/>
              </a:ext>
            </a:extLst>
          </p:cNvPr>
          <p:cNvSpPr txBox="1"/>
          <p:nvPr/>
        </p:nvSpPr>
        <p:spPr>
          <a:xfrm>
            <a:off x="773341" y="2133309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Мобильные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119AF-3A8A-4034-BF34-B12C1A18D9F8}"/>
              </a:ext>
            </a:extLst>
          </p:cNvPr>
          <p:cNvSpPr txBox="1"/>
          <p:nvPr/>
        </p:nvSpPr>
        <p:spPr>
          <a:xfrm>
            <a:off x="4410636" y="2133309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Десктопные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86C0-2E34-4C98-BC39-13DA0482C48B}"/>
              </a:ext>
            </a:extLst>
          </p:cNvPr>
          <p:cNvSpPr txBox="1"/>
          <p:nvPr/>
        </p:nvSpPr>
        <p:spPr>
          <a:xfrm>
            <a:off x="8898099" y="2133310"/>
            <a:ext cx="2427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</a:rPr>
              <a:t>Серверные</a:t>
            </a:r>
            <a:r>
              <a:rPr lang="en-US" sz="3200" dirty="0">
                <a:latin typeface="Comic Sans MS" panose="030F0702030302020204" pitchFamily="66" charset="0"/>
              </a:rPr>
              <a:t>:</a:t>
            </a:r>
            <a:endParaRPr lang="ru-RU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9261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324</Words>
  <Application>Microsoft Office PowerPoint</Application>
  <PresentationFormat>Широкоэкранный</PresentationFormat>
  <Paragraphs>42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Тема Office</vt:lpstr>
      <vt:lpstr>Центральный процессор</vt:lpstr>
      <vt:lpstr>Сегодня мы обсудим:</vt:lpstr>
      <vt:lpstr>Презентация PowerPoint</vt:lpstr>
      <vt:lpstr>Функции процессора:</vt:lpstr>
      <vt:lpstr>От песка к чипу</vt:lpstr>
      <vt:lpstr>Внутреннее устройство процессора:</vt:lpstr>
      <vt:lpstr>Частота и ядра:</vt:lpstr>
      <vt:lpstr>Эволюция процессоров:</vt:lpstr>
      <vt:lpstr>Типы процессоров:</vt:lpstr>
      <vt:lpstr>Презентация PowerPoint</vt:lpstr>
      <vt:lpstr>Презентация PowerPoint</vt:lpstr>
      <vt:lpstr>Процессоры Baikal:</vt:lpstr>
      <vt:lpstr>Презентация PowerPoint</vt:lpstr>
      <vt:lpstr>Где применяются: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Центральный процессор</dc:title>
  <dc:creator>Никита</dc:creator>
  <cp:lastModifiedBy>Никита</cp:lastModifiedBy>
  <cp:revision>39</cp:revision>
  <dcterms:created xsi:type="dcterms:W3CDTF">2025-09-17T17:36:19Z</dcterms:created>
  <dcterms:modified xsi:type="dcterms:W3CDTF">2025-09-23T15:55:14Z</dcterms:modified>
</cp:coreProperties>
</file>